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7" r:id="rId3"/>
    <p:sldId id="265" r:id="rId4"/>
    <p:sldId id="264" r:id="rId5"/>
    <p:sldId id="266" r:id="rId6"/>
    <p:sldId id="258" r:id="rId7"/>
    <p:sldId id="263" r:id="rId8"/>
  </p:sldIdLst>
  <p:sldSz cx="12192000" cy="6858000"/>
  <p:notesSz cx="6889750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A3C9F623-4C45-4C45-9255-793FF4EBB409}">
          <p14:sldIdLst>
            <p14:sldId id="260"/>
            <p14:sldId id="257"/>
            <p14:sldId id="265"/>
            <p14:sldId id="264"/>
            <p14:sldId id="266"/>
          </p14:sldIdLst>
        </p14:section>
        <p14:section name="מקטע ללא כותרת" id="{812B4848-E5F1-4983-B75C-BE06E23E8D73}">
          <p14:sldIdLst>
            <p14:sldId id="258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2A8E82C-6B3D-421B-A870-3755C602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E133272-4D89-42FB-884C-A542773C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C0F800-5104-4AB1-947B-919A56E4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0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BC3D6B-8C1E-4B55-BF83-37EB9859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0D5A7F9-FDDC-43CF-B731-8CE5AFBD6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DE4FBD4-7508-4FF5-9733-F3CED06F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49D3DE-AD16-4977-87CA-E4404E42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47827B-A18F-4B6F-A893-6B745A8F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42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E495206-44DF-42C1-B568-0F964408D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96E60B6-DB3F-44C6-A2C9-9507D404C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3A8027-3D54-4BBC-9777-D378436E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6B209EB-D13D-4D0D-A180-D01A22BB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5DF700-42C2-472D-A9ED-432851F0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893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CC62A5-062E-4026-9B16-48860A35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2A6BB9-5896-4997-980F-F0AF8E3DC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C06D06-213C-478E-B15F-44C11CB2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33ECC4-C072-49C3-AA79-AACAC989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579FAE-F499-425F-B3DC-AD1C9DF9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57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9553E3-34FF-4D81-BAA2-5F302614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53394B6-5391-44B2-9864-12D28DD8B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17474A-166B-4EDD-B17D-8412A591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0B6C39-BB19-43CF-8223-B3EBDCBB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37AF7B-8585-4583-A961-6D8B441E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07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BBA60F-4F12-47D5-8416-9D1369C7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F5E083-7AD2-4195-9ACA-43D049EDF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80F6CA0-C09A-4632-80BD-2258BDFC0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714B00D-0938-490B-A0E3-B8CDAB0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ECDC7A7-0528-41CD-82D5-2FC57AC3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187457-1858-45E3-B2B0-8A7F7DF6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41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BD7851-B5F4-4417-BD66-F6781E56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814895E-65F2-42CA-94D0-F8A15A43A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792F4DC-4FF8-42CD-9642-1EA80D82D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9613634-1D5B-4CE1-B80B-EF11CFB43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7A9D37F-1E23-45A8-BB4C-E1CC5CFEC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0CDAE42-D527-4511-917C-4D8CDBC8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D9394EC-E2F8-4835-86E3-17752B20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17F6DF8-1269-4CAC-A44D-EF16A100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497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92CB9B-F815-4FD4-B80D-12E579FF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C023488-9075-491A-B834-82C4C3E4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C868F6A-426C-44EB-BE24-ACD2C496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876D783-B618-4CD3-98E1-8FAB111A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17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F7C570F-A91C-48D9-ABED-949BE42C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BD3F81A-46AF-48A4-9A46-DDFA894D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00C42FF-AC00-4B8A-8764-5183A5A3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71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5049F9-B05D-46D4-B624-E03128CC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BF4A32E-9C4C-499E-B615-746A5678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FF13747-7871-4166-B545-4F0A5693D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CABADCF-33E0-460E-AA47-DBD3A541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EB90618-13B6-4FCC-8C0D-27A94A32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A082DA6-1C96-4360-8961-9964985C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277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B7AF53-C699-45C3-BFDC-AA0D6FD7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53A20A7-64DB-499F-A19E-8EEA01A01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E77A836-0867-4E46-B8AB-5A7EFFCF3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A6DB93E-9127-4B65-AC78-B1512292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D13EAC6-49FD-4D66-AFA9-6317D4A9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DE3B3BA-0518-4C0A-ADD0-743AD330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198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2E79B8-BB49-48BE-A71A-6962B145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20045BB-0999-4A98-A881-4AE72D408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065F800-EADF-45B4-80DF-CBE57463E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4F33-3D32-4EA6-B19B-B4DF4D56C8A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B1DDBE-1D6A-4B9B-B9C5-8433989DF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1DB915-5750-4A4D-A08A-5D2404EC6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F741-7A9C-490E-A271-6B6B75474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82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9" y="-394778"/>
            <a:ext cx="12264189" cy="7252777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A1F94B3-9750-463F-ABCF-5EE947AE1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7200">
                <a:cs typeface="Avukado" pitchFamily="2" charset="-79"/>
              </a:rPr>
              <a:t>אסטרטגיות למידה</a:t>
            </a:r>
          </a:p>
          <a:p>
            <a:pPr marL="0" indent="0" algn="ctr">
              <a:buNone/>
            </a:pPr>
            <a:endParaRPr lang="he-IL" sz="7200" u="sng">
              <a:cs typeface="Avukado" pitchFamily="2" charset="-79"/>
            </a:endParaRPr>
          </a:p>
          <a:p>
            <a:pPr marL="0" indent="0" algn="ctr">
              <a:buNone/>
            </a:pPr>
            <a:r>
              <a:rPr lang="he-IL" sz="7200">
                <a:cs typeface="Avukado" pitchFamily="2" charset="-79"/>
              </a:rPr>
              <a:t>שיעור 1</a:t>
            </a:r>
            <a:endParaRPr lang="he-IL" sz="7200" dirty="0">
              <a:cs typeface="Avukad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626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9" y="-394778"/>
            <a:ext cx="12264189" cy="7252777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74F950-6172-4AA8-B6EE-B8B95E9A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4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e-IL" b="1" u="sng" dirty="0">
                <a:latin typeface="Alef" panose="00000500000000000000" pitchFamily="2" charset="-79"/>
                <a:cs typeface="Alef" panose="00000500000000000000" pitchFamily="2" charset="-79"/>
              </a:rPr>
              <a:t>אסטרטגיה</a:t>
            </a:r>
          </a:p>
          <a:p>
            <a:pPr marL="0" indent="0">
              <a:buNone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סדרת פעולות כשאנו עושים אותה שוב ושוב</a:t>
            </a:r>
          </a:p>
          <a:p>
            <a:pPr marL="0" indent="0">
              <a:buNone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נקבל אותה תוצאה.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564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שמים, חוץ, מעופף, איש&#10;&#10;תיאור שנוצר ברמת מהימנות גבוהה מאוד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>
            <a:extLst>
              <a:ext uri="{FF2B5EF4-FFF2-40B4-BE49-F238E27FC236}">
                <a16:creationId xmlns:a16="http://schemas.microsoft.com/office/drawing/2014/main" id="{D75A020E-AFDC-4A92-9745-6D2889676F5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4000" b="1"/>
              <a:t>גלה את החוזקות שלך!</a:t>
            </a:r>
            <a:br>
              <a:rPr lang="en-US" sz="4000" b="1"/>
            </a:b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0547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E0EF221C-37E5-4D7F-B8AC-082E808FA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75881"/>
              </p:ext>
            </p:extLst>
          </p:nvPr>
        </p:nvGraphicFramePr>
        <p:xfrm>
          <a:off x="2222501" y="1930400"/>
          <a:ext cx="8287482" cy="45182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1247">
                  <a:extLst>
                    <a:ext uri="{9D8B030D-6E8A-4147-A177-3AD203B41FA5}">
                      <a16:colId xmlns:a16="http://schemas.microsoft.com/office/drawing/2014/main" val="708695769"/>
                    </a:ext>
                  </a:extLst>
                </a:gridCol>
                <a:gridCol w="1381247">
                  <a:extLst>
                    <a:ext uri="{9D8B030D-6E8A-4147-A177-3AD203B41FA5}">
                      <a16:colId xmlns:a16="http://schemas.microsoft.com/office/drawing/2014/main" val="4131337660"/>
                    </a:ext>
                  </a:extLst>
                </a:gridCol>
                <a:gridCol w="1381247">
                  <a:extLst>
                    <a:ext uri="{9D8B030D-6E8A-4147-A177-3AD203B41FA5}">
                      <a16:colId xmlns:a16="http://schemas.microsoft.com/office/drawing/2014/main" val="3894972664"/>
                    </a:ext>
                  </a:extLst>
                </a:gridCol>
                <a:gridCol w="1381247">
                  <a:extLst>
                    <a:ext uri="{9D8B030D-6E8A-4147-A177-3AD203B41FA5}">
                      <a16:colId xmlns:a16="http://schemas.microsoft.com/office/drawing/2014/main" val="3131511721"/>
                    </a:ext>
                  </a:extLst>
                </a:gridCol>
                <a:gridCol w="1381247">
                  <a:extLst>
                    <a:ext uri="{9D8B030D-6E8A-4147-A177-3AD203B41FA5}">
                      <a16:colId xmlns:a16="http://schemas.microsoft.com/office/drawing/2014/main" val="850902309"/>
                    </a:ext>
                  </a:extLst>
                </a:gridCol>
                <a:gridCol w="1381247">
                  <a:extLst>
                    <a:ext uri="{9D8B030D-6E8A-4147-A177-3AD203B41FA5}">
                      <a16:colId xmlns:a16="http://schemas.microsoft.com/office/drawing/2014/main" val="1244425847"/>
                    </a:ext>
                  </a:extLst>
                </a:gridCol>
              </a:tblGrid>
              <a:tr h="464457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צדק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נשגבות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מתינות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אנושיות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אומץ לב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חוכמה וידע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78915"/>
                  </a:ext>
                </a:extLst>
              </a:tr>
              <a:tr h="2786743"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אזרחות טובה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הגינות 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מנהיגות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הערכת יופי.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הוקרת תודה.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תקווה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רוחניות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סלחנות.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הומור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התלהבות.</a:t>
                      </a:r>
                    </a:p>
                    <a:p>
                      <a:pPr rtl="1"/>
                      <a:endParaRPr lang="he-IL" sz="20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  <a:p>
                      <a:pPr rtl="1"/>
                      <a:endParaRPr lang="he-IL" sz="20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  <a:p>
                      <a:pPr rtl="1"/>
                      <a:endParaRPr lang="he-IL" sz="20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שליטה עצמית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זהירות 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ענווה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טוב לב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אהבה</a:t>
                      </a:r>
                    </a:p>
                    <a:p>
                      <a:pPr rtl="1"/>
                      <a:endParaRPr lang="he-IL" sz="20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תעוזה 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התמדה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יושר</a:t>
                      </a:r>
                    </a:p>
                    <a:p>
                      <a:pPr rtl="1"/>
                      <a:endParaRPr lang="he-IL" sz="20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סקרנות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אהבת למידה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שיפוט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כושר המצאה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אינטליגנציה חברתית</a:t>
                      </a:r>
                    </a:p>
                    <a:p>
                      <a:pPr rtl="1"/>
                      <a:r>
                        <a:rPr lang="he-IL" sz="20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פרספקטיבה.</a:t>
                      </a:r>
                    </a:p>
                    <a:p>
                      <a:pPr rtl="1"/>
                      <a:endParaRPr lang="he-IL" sz="20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  <a:p>
                      <a:pPr rtl="1"/>
                      <a:endParaRPr lang="he-IL" sz="20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  <a:p>
                      <a:pPr rtl="1"/>
                      <a:endParaRPr lang="he-IL" sz="20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0188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2892" y="457200"/>
            <a:ext cx="78867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dirty="0">
                <a:latin typeface="Alef" panose="00000500000000000000" pitchFamily="2" charset="-79"/>
                <a:cs typeface="Alef" panose="00000500000000000000" pitchFamily="2" charset="-79"/>
              </a:rPr>
              <a:t>24 </a:t>
            </a:r>
            <a:r>
              <a:rPr lang="he-IL" sz="5400" dirty="0" err="1">
                <a:latin typeface="Alef" panose="00000500000000000000" pitchFamily="2" charset="-79"/>
                <a:cs typeface="Alef" panose="00000500000000000000" pitchFamily="2" charset="-79"/>
              </a:rPr>
              <a:t>חוזקות</a:t>
            </a:r>
            <a:endParaRPr lang="he-IL" sz="5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מתוך הספר "עכשיו גלה את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חוזקותיך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! מאת מרקוס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בקינגהם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ודונלד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קליפטון</a:t>
            </a: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995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שמים, חוץ, מעופף, איש&#10;&#10;תיאור שנוצר ברמת מהימנות גבוהה מאוד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2032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>
            <a:extLst>
              <a:ext uri="{FF2B5EF4-FFF2-40B4-BE49-F238E27FC236}">
                <a16:creationId xmlns:a16="http://schemas.microsoft.com/office/drawing/2014/main" id="{D75A020E-AFDC-4A92-9745-6D2889676F5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dirty="0" err="1">
                <a:latin typeface="Alef" panose="00000500000000000000" pitchFamily="2" charset="-79"/>
                <a:cs typeface="Alef" panose="00000500000000000000" pitchFamily="2" charset="-79"/>
              </a:rPr>
              <a:t>גלה</a:t>
            </a:r>
            <a:r>
              <a:rPr lang="en-US" sz="40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en-US" sz="4000" b="1" dirty="0" err="1">
                <a:latin typeface="Alef" panose="00000500000000000000" pitchFamily="2" charset="-79"/>
                <a:cs typeface="Alef" panose="00000500000000000000" pitchFamily="2" charset="-79"/>
              </a:rPr>
              <a:t>את</a:t>
            </a:r>
            <a:r>
              <a:rPr lang="en-US" sz="40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en-US" sz="4000" b="1" dirty="0" err="1">
                <a:latin typeface="Alef" panose="00000500000000000000" pitchFamily="2" charset="-79"/>
                <a:cs typeface="Alef" panose="00000500000000000000" pitchFamily="2" charset="-79"/>
              </a:rPr>
              <a:t>החוזקות</a:t>
            </a:r>
            <a:r>
              <a:rPr lang="en-US" sz="40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en-US" sz="4000" b="1" dirty="0" err="1">
                <a:latin typeface="Alef" panose="00000500000000000000" pitchFamily="2" charset="-79"/>
                <a:cs typeface="Alef" panose="00000500000000000000" pitchFamily="2" charset="-79"/>
              </a:rPr>
              <a:t>שלך</a:t>
            </a:r>
            <a:r>
              <a:rPr lang="en-US" sz="4000" b="1" dirty="0">
                <a:latin typeface="Alef" panose="00000500000000000000" pitchFamily="2" charset="-79"/>
                <a:cs typeface="Alef" panose="00000500000000000000" pitchFamily="2" charset="-79"/>
              </a:rPr>
              <a:t>!</a:t>
            </a:r>
            <a:br>
              <a:rPr lang="en-US" sz="4000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אסטרטגיות למידה</a:t>
            </a:r>
            <a:endParaRPr lang="en-US" sz="40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244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E0EF221C-37E5-4D7F-B8AC-082E808FA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32012"/>
              </p:ext>
            </p:extLst>
          </p:nvPr>
        </p:nvGraphicFramePr>
        <p:xfrm>
          <a:off x="2277582" y="1231900"/>
          <a:ext cx="8490684" cy="46101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15114">
                  <a:extLst>
                    <a:ext uri="{9D8B030D-6E8A-4147-A177-3AD203B41FA5}">
                      <a16:colId xmlns:a16="http://schemas.microsoft.com/office/drawing/2014/main" val="708695769"/>
                    </a:ext>
                  </a:extLst>
                </a:gridCol>
                <a:gridCol w="1415114">
                  <a:extLst>
                    <a:ext uri="{9D8B030D-6E8A-4147-A177-3AD203B41FA5}">
                      <a16:colId xmlns:a16="http://schemas.microsoft.com/office/drawing/2014/main" val="4131337660"/>
                    </a:ext>
                  </a:extLst>
                </a:gridCol>
                <a:gridCol w="1415114">
                  <a:extLst>
                    <a:ext uri="{9D8B030D-6E8A-4147-A177-3AD203B41FA5}">
                      <a16:colId xmlns:a16="http://schemas.microsoft.com/office/drawing/2014/main" val="3894972664"/>
                    </a:ext>
                  </a:extLst>
                </a:gridCol>
                <a:gridCol w="1415114">
                  <a:extLst>
                    <a:ext uri="{9D8B030D-6E8A-4147-A177-3AD203B41FA5}">
                      <a16:colId xmlns:a16="http://schemas.microsoft.com/office/drawing/2014/main" val="3131511721"/>
                    </a:ext>
                  </a:extLst>
                </a:gridCol>
                <a:gridCol w="1415114">
                  <a:extLst>
                    <a:ext uri="{9D8B030D-6E8A-4147-A177-3AD203B41FA5}">
                      <a16:colId xmlns:a16="http://schemas.microsoft.com/office/drawing/2014/main" val="850902309"/>
                    </a:ext>
                  </a:extLst>
                </a:gridCol>
                <a:gridCol w="1415114">
                  <a:extLst>
                    <a:ext uri="{9D8B030D-6E8A-4147-A177-3AD203B41FA5}">
                      <a16:colId xmlns:a16="http://schemas.microsoft.com/office/drawing/2014/main" val="1244425847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סדר וארגון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מיון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ניהול זמן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סיכום החומר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זיכרון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בשעת המבחן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789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מחברות מסודרות.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יודעת לזהות מה אני יודעת היטב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לעומת מה פחות.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מארגנת את זמן הלמידה שלי טוב לפני מבחן.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יודעת לסכם את החומר באופן מובן.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משתמשת בשיטות זיכרון.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חושבת באופן חיובי על עצמי ועל המבחן.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01886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חומר הלימוד  נמצא ומאורגן.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מספיקה להתכונן על כל החומר.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הסיכומים שלי קצרים וברורים לי.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משקיעה זמן כדי לשנן ולזכור את החומר.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מצליחה לענות על כל השאלות בזמן העומד לרשותי.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17640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יודעת בדיוק את החומר והנושאים שיש למבחן </a:t>
                      </a:r>
                      <a:r>
                        <a:rPr lang="he-IL" sz="1400" u="sng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לפני</a:t>
                      </a:r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שמתחילה ללמוד.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מתכננת את הזמן שלי היטב.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יודעת לזהות במהירות את המשפטים המרכזיים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ואת מילות המפתח.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מצליחה לזכור את רוב מה שלמדתי בזמן המבחן.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יודעת לזהות על איזו שאלה עניתי טוב ועל מה פחות.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07761"/>
                  </a:ext>
                </a:extLst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06" y="5711351"/>
            <a:ext cx="907352" cy="529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9574" y="0"/>
            <a:ext cx="78867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dirty="0">
                <a:latin typeface="Alef" panose="00000500000000000000" pitchFamily="2" charset="-79"/>
                <a:cs typeface="Alef" panose="00000500000000000000" pitchFamily="2" charset="-79"/>
              </a:rPr>
              <a:t>6 </a:t>
            </a:r>
            <a:r>
              <a:rPr lang="he-IL" sz="5400" dirty="0" err="1">
                <a:latin typeface="Alef" panose="00000500000000000000" pitchFamily="2" charset="-79"/>
                <a:cs typeface="Alef" panose="00000500000000000000" pitchFamily="2" charset="-79"/>
              </a:rPr>
              <a:t>חוזקות</a:t>
            </a:r>
            <a:r>
              <a:rPr lang="he-IL" sz="5400" dirty="0">
                <a:latin typeface="Alef" panose="00000500000000000000" pitchFamily="2" charset="-79"/>
                <a:cs typeface="Alef" panose="00000500000000000000" pitchFamily="2" charset="-79"/>
              </a:rPr>
              <a:t> לקראת מבחן</a:t>
            </a:r>
          </a:p>
        </p:txBody>
      </p:sp>
    </p:spTree>
    <p:extLst>
      <p:ext uri="{BB962C8B-B14F-4D97-AF65-F5344CB8AC3E}">
        <p14:creationId xmlns:p14="http://schemas.microsoft.com/office/powerpoint/2010/main" val="129067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E0EF221C-37E5-4D7F-B8AC-082E808FA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84244"/>
              </p:ext>
            </p:extLst>
          </p:nvPr>
        </p:nvGraphicFramePr>
        <p:xfrm>
          <a:off x="265126" y="1025978"/>
          <a:ext cx="11698274" cy="56415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1182">
                  <a:extLst>
                    <a:ext uri="{9D8B030D-6E8A-4147-A177-3AD203B41FA5}">
                      <a16:colId xmlns:a16="http://schemas.microsoft.com/office/drawing/2014/main" val="2807518055"/>
                    </a:ext>
                  </a:extLst>
                </a:gridCol>
                <a:gridCol w="1671182">
                  <a:extLst>
                    <a:ext uri="{9D8B030D-6E8A-4147-A177-3AD203B41FA5}">
                      <a16:colId xmlns:a16="http://schemas.microsoft.com/office/drawing/2014/main" val="708695769"/>
                    </a:ext>
                  </a:extLst>
                </a:gridCol>
                <a:gridCol w="1671182">
                  <a:extLst>
                    <a:ext uri="{9D8B030D-6E8A-4147-A177-3AD203B41FA5}">
                      <a16:colId xmlns:a16="http://schemas.microsoft.com/office/drawing/2014/main" val="4131337660"/>
                    </a:ext>
                  </a:extLst>
                </a:gridCol>
                <a:gridCol w="1671182">
                  <a:extLst>
                    <a:ext uri="{9D8B030D-6E8A-4147-A177-3AD203B41FA5}">
                      <a16:colId xmlns:a16="http://schemas.microsoft.com/office/drawing/2014/main" val="3894972664"/>
                    </a:ext>
                  </a:extLst>
                </a:gridCol>
                <a:gridCol w="1671182">
                  <a:extLst>
                    <a:ext uri="{9D8B030D-6E8A-4147-A177-3AD203B41FA5}">
                      <a16:colId xmlns:a16="http://schemas.microsoft.com/office/drawing/2014/main" val="3131511721"/>
                    </a:ext>
                  </a:extLst>
                </a:gridCol>
                <a:gridCol w="1671182">
                  <a:extLst>
                    <a:ext uri="{9D8B030D-6E8A-4147-A177-3AD203B41FA5}">
                      <a16:colId xmlns:a16="http://schemas.microsoft.com/office/drawing/2014/main" val="850902309"/>
                    </a:ext>
                  </a:extLst>
                </a:gridCol>
                <a:gridCol w="1671182">
                  <a:extLst>
                    <a:ext uri="{9D8B030D-6E8A-4147-A177-3AD203B41FA5}">
                      <a16:colId xmlns:a16="http://schemas.microsoft.com/office/drawing/2014/main" val="1244425847"/>
                    </a:ext>
                  </a:extLst>
                </a:gridCol>
              </a:tblGrid>
              <a:tr h="1700554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מבחן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סדר וארגון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מיון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ניהול זמן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סיכום החומר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זיכרון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בשעת המבחן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78915"/>
                  </a:ext>
                </a:extLst>
              </a:tr>
              <a:tr h="985242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63621"/>
                  </a:ext>
                </a:extLst>
              </a:tr>
              <a:tr h="985242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87905"/>
                  </a:ext>
                </a:extLst>
              </a:tr>
              <a:tr h="985242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883578"/>
                  </a:ext>
                </a:extLst>
              </a:tr>
              <a:tr h="985242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58356"/>
                  </a:ext>
                </a:extLst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13" y="4938465"/>
            <a:ext cx="907352" cy="529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6700" y="139700"/>
            <a:ext cx="6908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lef" panose="00000500000000000000" pitchFamily="2" charset="-79"/>
                <a:cs typeface="Alef" panose="00000500000000000000" pitchFamily="2" charset="-79"/>
              </a:rPr>
              <a:t>טבלה לתכנון מבחן</a:t>
            </a:r>
          </a:p>
        </p:txBody>
      </p:sp>
    </p:spTree>
    <p:extLst>
      <p:ext uri="{BB962C8B-B14F-4D97-AF65-F5344CB8AC3E}">
        <p14:creationId xmlns:p14="http://schemas.microsoft.com/office/powerpoint/2010/main" val="4569591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240</Words>
  <Application>Microsoft Office PowerPoint</Application>
  <PresentationFormat>מסך רחב</PresentationFormat>
  <Paragraphs>75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Alef</vt:lpstr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גלה את החוזקות שלך! </vt:lpstr>
      <vt:lpstr>מצגת של PowerPoint‏</vt:lpstr>
      <vt:lpstr>גלה את החוזקות שלך! אסטרטגיות למידה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גלה את החוזקות שלך? אסטרטגיות למידה</dc:title>
  <dc:creator>שלומית</dc:creator>
  <cp:lastModifiedBy>Shlomit Levit</cp:lastModifiedBy>
  <cp:revision>13</cp:revision>
  <cp:lastPrinted>2018-04-17T14:54:13Z</cp:lastPrinted>
  <dcterms:created xsi:type="dcterms:W3CDTF">2018-04-17T10:41:21Z</dcterms:created>
  <dcterms:modified xsi:type="dcterms:W3CDTF">2020-02-11T09:53:41Z</dcterms:modified>
</cp:coreProperties>
</file>